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369" r:id="rId1"/>
    <p:sldMasterId id="2147484370" r:id="rId2"/>
    <p:sldMasterId id="2147484371" r:id="rId3"/>
    <p:sldMasterId id="2147484374" r:id="rId4"/>
  </p:sldMasterIdLst>
  <p:notesMasterIdLst>
    <p:notesMasterId r:id="rId15"/>
  </p:notesMasterIdLst>
  <p:sldIdLst>
    <p:sldId id="266" r:id="rId5"/>
    <p:sldId id="279" r:id="rId6"/>
    <p:sldId id="282" r:id="rId7"/>
    <p:sldId id="283" r:id="rId8"/>
    <p:sldId id="284" r:id="rId9"/>
    <p:sldId id="281" r:id="rId10"/>
    <p:sldId id="270" r:id="rId11"/>
    <p:sldId id="280" r:id="rId12"/>
    <p:sldId id="267" r:id="rId13"/>
    <p:sldId id="274" r:id="rId14"/>
  </p:sldIdLst>
  <p:sldSz cx="12192000" cy="6858000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0" orient="horz" pos="5027" userDrawn="1">
          <p15:clr>
            <a:srgbClr val="A4A3A4"/>
          </p15:clr>
        </p15:guide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7A7"/>
    <a:srgbClr val="404040"/>
    <a:srgbClr val="2D4F8B"/>
    <a:srgbClr val="F2F2F2"/>
    <a:srgbClr val="E6E6E6"/>
    <a:srgbClr val="203864"/>
    <a:srgbClr val="BCBCB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60" autoAdjust="0"/>
  </p:normalViewPr>
  <p:slideViewPr>
    <p:cSldViewPr snapToObjects="1">
      <p:cViewPr varScale="1">
        <p:scale>
          <a:sx n="103" d="100"/>
          <a:sy n="103" d="100"/>
        </p:scale>
        <p:origin x="876" y="114"/>
      </p:cViewPr>
      <p:guideLst>
        <p:guide orient="horz" pos="502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2"/>
          <p:cNvSpPr>
            <a:spLocks noGrp="1" noRot="1" noChangeAspect="1"/>
          </p:cNvSpPr>
          <p:nvPr>
            <p:ph type="sldImg"/>
          </p:nvPr>
        </p:nvSpPr>
        <p:spPr>
          <a:xfrm>
            <a:off x="1885950" y="1819275"/>
            <a:ext cx="3086735" cy="173418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텍스트 개체 틀 3"/>
          <p:cNvSpPr txBox="1">
            <a:spLocks noGrp="1"/>
          </p:cNvSpPr>
          <p:nvPr>
            <p:ph type="body"/>
          </p:nvPr>
        </p:nvSpPr>
        <p:spPr>
          <a:xfrm>
            <a:off x="914400" y="3300095"/>
            <a:ext cx="7315835" cy="270129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/>
            <a:r>
              <a:rPr/>
              <a:t>둘째 수준</a:t>
            </a:r>
            <a:endParaRPr lang="ko-KR" altLang="en-US"/>
          </a:p>
          <a:p>
            <a:pPr marL="0" lvl="2" indent="0" rtl="0"/>
            <a:r>
              <a:rPr/>
              <a:t>셋째 수준</a:t>
            </a:r>
            <a:endParaRPr lang="ko-KR" altLang="en-US"/>
          </a:p>
          <a:p>
            <a:pPr marL="0" lvl="3" indent="0" rtl="0"/>
            <a:r>
              <a:rPr/>
              <a:t>넷째 수준</a:t>
            </a:r>
            <a:endParaRPr lang="ko-KR" altLang="en-US"/>
          </a:p>
          <a:p>
            <a:pPr marL="0" lvl="4" indent="0" rtl="0"/>
            <a:r>
              <a:rPr/>
              <a:t>다섯째 수준</a:t>
            </a:r>
            <a:endParaRPr lang="ko-KR" altLang="en-US"/>
          </a:p>
        </p:txBody>
      </p:sp>
      <p:sp>
        <p:nvSpPr>
          <p:cNvPr id="17" name="머리글 갤체 틀 4"/>
          <p:cNvSpPr txBox="1">
            <a:spLocks noGrp="1"/>
          </p:cNvSpPr>
          <p:nvPr>
            <p:ph type="hdr"/>
          </p:nvPr>
        </p:nvSpPr>
        <p:spPr>
          <a:xfrm>
            <a:off x="0" y="0"/>
            <a:ext cx="3963035" cy="34480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8" name="바닥글 개체 틀 5"/>
          <p:cNvSpPr txBox="1">
            <a:spLocks noGrp="1"/>
          </p:cNvSpPr>
          <p:nvPr>
            <p:ph type="ftr"/>
          </p:nvPr>
        </p:nvSpPr>
        <p:spPr>
          <a:xfrm>
            <a:off x="0" y="6513830"/>
            <a:ext cx="3963035" cy="3448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9" name="날짜 개체 틀 6"/>
          <p:cNvSpPr txBox="1">
            <a:spLocks noGrp="1"/>
          </p:cNvSpPr>
          <p:nvPr>
            <p:ph type="dt"/>
          </p:nvPr>
        </p:nvSpPr>
        <p:spPr>
          <a:xfrm>
            <a:off x="5179695" y="0"/>
            <a:ext cx="3963035" cy="34480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r" hangingPunct="1"/>
            <a:fld id="{B9320F77-B9A0-41C5-862A-B4B631284C64}" type="datetime1">
              <a:rPr lang="en-GB" altLang="en-US"/>
              <a:t>30/05/2022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0" name="슬라이드 번호 개체 틀 7"/>
          <p:cNvSpPr txBox="1">
            <a:spLocks noGrp="1"/>
          </p:cNvSpPr>
          <p:nvPr>
            <p:ph type="sldNum"/>
          </p:nvPr>
        </p:nvSpPr>
        <p:spPr>
          <a:xfrm>
            <a:off x="5179695" y="6513830"/>
            <a:ext cx="3963035" cy="3448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3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3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6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4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5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19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6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4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835" cy="144081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type="subTitle" idx="4"/>
          </p:nvPr>
        </p:nvSpPr>
        <p:spPr>
          <a:xfrm>
            <a:off x="1828800" y="3840480"/>
            <a:ext cx="8535035" cy="17151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Holder 4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Holder 5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5/30/2022</a:t>
            </a:fld>
            <a:endParaRPr lang="ko-KR" altLang="en-US" sz="1800"/>
          </a:p>
        </p:txBody>
      </p:sp>
      <p:sp>
        <p:nvSpPr>
          <p:cNvPr id="6" name="Holder 6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740" y="1681480"/>
            <a:ext cx="5156835" cy="823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740" y="2505075"/>
            <a:ext cx="5156835" cy="3684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1565" y="1681480"/>
            <a:ext cx="5183505" cy="823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1565" y="2505075"/>
            <a:ext cx="5183505" cy="3684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8265" cy="58121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3665" cy="58121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title"/>
          </p:nvPr>
        </p:nvSpPr>
        <p:spPr>
          <a:xfrm>
            <a:off x="318770" y="1109345"/>
            <a:ext cx="11555095" cy="57467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3600" b="1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type="body" idx="1"/>
          </p:nvPr>
        </p:nvSpPr>
        <p:spPr>
          <a:xfrm>
            <a:off x="697865" y="2762885"/>
            <a:ext cx="10796905" cy="29432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b="0" i="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Holder 4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Holder 5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5/30/2022</a:t>
            </a:fld>
            <a:endParaRPr lang="ko-KR" altLang="en-US" sz="1800"/>
          </a:p>
        </p:txBody>
      </p:sp>
      <p:sp>
        <p:nvSpPr>
          <p:cNvPr id="6" name="Holder 6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title"/>
          </p:nvPr>
        </p:nvSpPr>
        <p:spPr>
          <a:xfrm>
            <a:off x="318770" y="1109345"/>
            <a:ext cx="11555095" cy="57467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3600" b="1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sz="half" idx="2"/>
          </p:nvPr>
        </p:nvSpPr>
        <p:spPr>
          <a:xfrm>
            <a:off x="609600" y="1577340"/>
            <a:ext cx="5304155" cy="452691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Holder 4"/>
          <p:cNvSpPr txBox="1">
            <a:spLocks noGrp="1"/>
          </p:cNvSpPr>
          <p:nvPr>
            <p:ph sz="half" idx="3"/>
          </p:nvPr>
        </p:nvSpPr>
        <p:spPr>
          <a:xfrm>
            <a:off x="6278880" y="1577340"/>
            <a:ext cx="5304155" cy="452691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5" name="Holder 5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Holder 6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5/30/2022</a:t>
            </a:fld>
            <a:endParaRPr lang="ko-KR" altLang="en-US" sz="1800"/>
          </a:p>
        </p:txBody>
      </p:sp>
      <p:sp>
        <p:nvSpPr>
          <p:cNvPr id="7" name="Holder 7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title"/>
          </p:nvPr>
        </p:nvSpPr>
        <p:spPr>
          <a:xfrm>
            <a:off x="318770" y="1109345"/>
            <a:ext cx="11555095" cy="57467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3600" b="1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Holder 4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5/30/2022</a:t>
            </a:fld>
            <a:endParaRPr lang="ko-KR" altLang="en-US" sz="1800"/>
          </a:p>
        </p:txBody>
      </p:sp>
      <p:sp>
        <p:nvSpPr>
          <p:cNvPr id="5" name="Holder 5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Holder 3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5/30/2022</a:t>
            </a:fld>
            <a:endParaRPr lang="ko-KR" altLang="en-US" sz="1800"/>
          </a:p>
        </p:txBody>
      </p:sp>
      <p:sp>
        <p:nvSpPr>
          <p:cNvPr id="4" name="Holder 4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54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215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215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>
            <a:spLocks/>
          </p:cNvSpPr>
          <p:nvPr/>
        </p:nvSpPr>
        <p:spPr>
          <a:xfrm>
            <a:off x="635" y="6525260"/>
            <a:ext cx="12192635" cy="635"/>
          </a:xfrm>
          <a:custGeom>
            <a:avLst/>
            <a:gdLst>
              <a:gd name="TX0" fmla="*/ 0 w 9144001"/>
              <a:gd name="TY0" fmla="*/ 0 h 1"/>
              <a:gd name="TX1" fmla="*/ 9144000 w 9144001"/>
              <a:gd name="TY1" fmla="*/ 0 h 1"/>
            </a:gdLst>
            <a:ahLst/>
            <a:cxnLst>
              <a:cxn ang="0">
                <a:pos x="TX0" y="TY0"/>
              </a:cxn>
              <a:cxn ang="0">
                <a:pos x="TX1" y="TY1"/>
              </a:cxn>
            </a:cxnLst>
            <a:rect l="l" t="t" r="r" b="b"/>
            <a:pathLst>
              <a:path w="9144001" h="1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575" cap="flat" cmpd="sng">
            <a:solidFill>
              <a:srgbClr val="4D4D4D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bg object 17"/>
          <p:cNvSpPr>
            <a:spLocks/>
          </p:cNvSpPr>
          <p:nvPr/>
        </p:nvSpPr>
        <p:spPr>
          <a:xfrm>
            <a:off x="635" y="621030"/>
            <a:ext cx="12192635" cy="635"/>
          </a:xfrm>
          <a:custGeom>
            <a:avLst/>
            <a:gdLst>
              <a:gd name="TX0" fmla="*/ 0 w 9144001"/>
              <a:gd name="TY0" fmla="*/ 0 h 1"/>
              <a:gd name="TX1" fmla="*/ 9144000 w 9144001"/>
              <a:gd name="TY1" fmla="*/ 0 h 1"/>
            </a:gdLst>
            <a:ahLst/>
            <a:cxnLst>
              <a:cxn ang="0">
                <a:pos x="TX0" y="TY0"/>
              </a:cxn>
              <a:cxn ang="0">
                <a:pos x="TX1" y="TY1"/>
              </a:cxn>
            </a:cxnLst>
            <a:rect l="l" t="t" r="r" b="b"/>
            <a:pathLst>
              <a:path w="9144001" h="1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575" cap="flat" cmpd="sng">
            <a:solidFill>
              <a:srgbClr val="4D4D4D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Holder 2"/>
          <p:cNvSpPr txBox="1">
            <a:spLocks noGrp="1"/>
          </p:cNvSpPr>
          <p:nvPr>
            <p:ph type="title"/>
          </p:nvPr>
        </p:nvSpPr>
        <p:spPr>
          <a:xfrm>
            <a:off x="318770" y="1109345"/>
            <a:ext cx="11555095" cy="57467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3600" b="1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type="body" idx="1"/>
          </p:nvPr>
        </p:nvSpPr>
        <p:spPr>
          <a:xfrm>
            <a:off x="697865" y="2762885"/>
            <a:ext cx="10796905" cy="29432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b="0" i="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Holder 4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Holder 5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5/30/2022</a:t>
            </a:fld>
            <a:endParaRPr lang="ko-KR" altLang="en-US" sz="1800"/>
          </a:p>
        </p:txBody>
      </p:sp>
      <p:sp>
        <p:nvSpPr>
          <p:cNvPr id="6" name="Holder 6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2022-05-30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2022-05-30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" b="783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-4763" y="0"/>
            <a:ext cx="12192635" cy="6858635"/>
          </a:xfrm>
          <a:prstGeom prst="rect">
            <a:avLst/>
          </a:prstGeom>
          <a:solidFill>
            <a:schemeClr val="accent5">
              <a:lumMod val="50000"/>
              <a:alpha val="8674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9091409" y="5383530"/>
            <a:ext cx="2678940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ko-KR" altLang="en-US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유 한 울</a:t>
            </a:r>
            <a:r>
              <a:rPr lang="en-US" altLang="ko-KR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, </a:t>
            </a:r>
            <a:r>
              <a:rPr lang="ko-KR" altLang="en-US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한 재 희</a:t>
            </a:r>
            <a:r>
              <a:rPr lang="en-US" altLang="ko-KR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, </a:t>
            </a:r>
            <a:r>
              <a:rPr lang="ko-KR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허 </a:t>
            </a:r>
            <a:r>
              <a:rPr lang="ko-KR" sz="1800" dirty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재 은</a:t>
            </a:r>
            <a:endParaRPr lang="ko-KR" altLang="en-US" sz="1800" dirty="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897120" y="6523990"/>
            <a:ext cx="2414270" cy="2000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700" dirty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Copyright ⓒ 2017. </a:t>
            </a:r>
            <a:r>
              <a:rPr sz="700" dirty="0" err="1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DingDingShop</a:t>
            </a:r>
            <a:r>
              <a:rPr sz="700" dirty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 All rights Reserved </a:t>
            </a:r>
            <a:endParaRPr lang="ko-KR" altLang="en-US" sz="700" dirty="0"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93750" y="1191895"/>
            <a:ext cx="90805" cy="88773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1">
              <a:latin typeface="KoPub돋움체 Bold" charset="0"/>
              <a:ea typeface="KoPub돋움체 Bold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08226" y="4938395"/>
            <a:ext cx="96212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altLang="ko-KR" sz="1800" dirty="0" err="1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Traffico</a:t>
            </a:r>
            <a:endParaRPr lang="ko-KR" altLang="en-US" sz="1800" dirty="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0163820" y="5753100"/>
            <a:ext cx="1606529" cy="60016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1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@</a:t>
            </a:r>
          </a:p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1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baskinhee@gmail.com</a:t>
            </a: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1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jyhuh94</a:t>
            </a:r>
            <a:r>
              <a:rPr sz="1100" dirty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@hanmail.net</a:t>
            </a:r>
            <a:endParaRPr lang="ko-KR" altLang="en-US" sz="1100" dirty="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1021080" y="1137920"/>
            <a:ext cx="7042312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4000" b="1" dirty="0" smtClean="0"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교통 데이터 시각화 웹사이트 구축</a:t>
            </a:r>
            <a:endParaRPr lang="ko-KR" altLang="en-US" sz="4000" b="1" dirty="0">
              <a:solidFill>
                <a:schemeClr val="bg1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1055370" y="1776095"/>
            <a:ext cx="7071167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빅데이터분석</a:t>
            </a:r>
            <a:r>
              <a:rPr lang="en-US" altLang="ko-KR" dirty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]</a:t>
            </a:r>
            <a:r>
              <a:rPr lang="en-US" altLang="ko-KR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파이썬</a:t>
            </a:r>
            <a:r>
              <a:rPr lang="ko-KR" altLang="en-US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 활용</a:t>
            </a:r>
            <a:r>
              <a:rPr lang="en-US" altLang="ko-KR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(Python) </a:t>
            </a:r>
            <a:r>
              <a:rPr lang="ko-KR" altLang="en-US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빅데이터 분석 </a:t>
            </a:r>
            <a:r>
              <a:rPr lang="ko-KR" altLang="en-US" dirty="0" err="1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디지털인재</a:t>
            </a:r>
            <a:r>
              <a:rPr lang="ko-KR" altLang="en-US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 양성과정 </a:t>
            </a:r>
            <a:r>
              <a:rPr lang="en-US" altLang="ko-KR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A</a:t>
            </a:r>
            <a:endParaRPr lang="ko-KR" altLang="en-US" dirty="0"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821"/>
          <a:stretch>
            <a:fillRect/>
          </a:stretch>
        </p:blipFill>
        <p:spPr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chemeClr val="accent5">
              <a:lumMod val="50000"/>
              <a:alpha val="8595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897120" y="6523990"/>
            <a:ext cx="2414270" cy="2012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700">
                <a:solidFill>
                  <a:schemeClr val="bg1"/>
                </a:solidFill>
                <a:latin typeface="맑은 고딕" charset="0"/>
                <a:ea typeface="맑은 고딕" charset="0"/>
              </a:rPr>
              <a:t>Copyright ⓒ 2017. DingDingShop All rights Reserved </a:t>
            </a:r>
            <a:endParaRPr lang="ko-KR" altLang="en-US" sz="7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5600700" y="3077210"/>
            <a:ext cx="100647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240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Q &amp; A</a:t>
            </a:r>
            <a:endParaRPr lang="ko-KR" altLang="en-US" sz="240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Bold" charset="0"/>
              <a:ea typeface="KoPubWorld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1531188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주제 선정 배경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 0"/>
          <p:cNvSpPr>
            <a:spLocks/>
          </p:cNvSpPr>
          <p:nvPr/>
        </p:nvSpPr>
        <p:spPr>
          <a:xfrm>
            <a:off x="2189004" y="287267"/>
            <a:ext cx="182245" cy="182245"/>
          </a:xfrm>
          <a:prstGeom prst="ellipse">
            <a:avLst/>
          </a:prstGeom>
          <a:solidFill>
            <a:schemeClr val="bg1"/>
          </a:solidFill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88000" y="1290966"/>
            <a:ext cx="3606879" cy="69803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운전 주의 구역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대한</a:t>
            </a:r>
            <a:endParaRPr lang="en-US" altLang="ko-KR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과거 데이터 통합 및 시각화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08179" y="1290966"/>
            <a:ext cx="3606879" cy="69803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웹사이트 및 서버 구축을 통한</a:t>
            </a:r>
            <a:endParaRPr lang="en-US" altLang="ko-KR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이용자의 편의성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고려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17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 0"/>
          <p:cNvSpPr>
            <a:spLocks/>
          </p:cNvSpPr>
          <p:nvPr/>
        </p:nvSpPr>
        <p:spPr>
          <a:xfrm>
            <a:off x="2189004" y="287267"/>
            <a:ext cx="182245" cy="182245"/>
          </a:xfrm>
          <a:prstGeom prst="ellipse">
            <a:avLst/>
          </a:prstGeom>
          <a:solidFill>
            <a:schemeClr val="bg1"/>
          </a:solidFill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44075" y="852068"/>
            <a:ext cx="2736000" cy="5744931"/>
          </a:xfrm>
          <a:prstGeom prst="roundRect">
            <a:avLst>
              <a:gd name="adj" fmla="val 7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44075" y="852068"/>
            <a:ext cx="2736000" cy="488932"/>
          </a:xfrm>
          <a:custGeom>
            <a:avLst/>
            <a:gdLst>
              <a:gd name="connsiteX0" fmla="*/ 215378 w 2736000"/>
              <a:gd name="connsiteY0" fmla="*/ 0 h 488932"/>
              <a:gd name="connsiteX1" fmla="*/ 2520622 w 2736000"/>
              <a:gd name="connsiteY1" fmla="*/ 0 h 488932"/>
              <a:gd name="connsiteX2" fmla="*/ 2736000 w 2736000"/>
              <a:gd name="connsiteY2" fmla="*/ 215378 h 488932"/>
              <a:gd name="connsiteX3" fmla="*/ 2736000 w 2736000"/>
              <a:gd name="connsiteY3" fmla="*/ 488932 h 488932"/>
              <a:gd name="connsiteX4" fmla="*/ 0 w 2736000"/>
              <a:gd name="connsiteY4" fmla="*/ 488932 h 488932"/>
              <a:gd name="connsiteX5" fmla="*/ 0 w 2736000"/>
              <a:gd name="connsiteY5" fmla="*/ 215378 h 488932"/>
              <a:gd name="connsiteX6" fmla="*/ 215378 w 2736000"/>
              <a:gd name="connsiteY6" fmla="*/ 0 h 48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6000" h="488932">
                <a:moveTo>
                  <a:pt x="215378" y="0"/>
                </a:moveTo>
                <a:lnTo>
                  <a:pt x="2520622" y="0"/>
                </a:lnTo>
                <a:cubicBezTo>
                  <a:pt x="2639572" y="0"/>
                  <a:pt x="2736000" y="96428"/>
                  <a:pt x="2736000" y="215378"/>
                </a:cubicBezTo>
                <a:lnTo>
                  <a:pt x="2736000" y="488932"/>
                </a:lnTo>
                <a:lnTo>
                  <a:pt x="0" y="488932"/>
                </a:lnTo>
                <a:lnTo>
                  <a:pt x="0" y="215378"/>
                </a:lnTo>
                <a:cubicBezTo>
                  <a:pt x="0" y="96428"/>
                  <a:pt x="96428" y="0"/>
                  <a:pt x="215378" y="0"/>
                </a:cubicBez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701" y="7461000"/>
            <a:ext cx="5957668" cy="5879192"/>
          </a:xfrm>
          <a:prstGeom prst="rect">
            <a:avLst/>
          </a:prstGeom>
        </p:spPr>
      </p:pic>
      <p:sp>
        <p:nvSpPr>
          <p:cNvPr id="17" name="모서리가 둥근 직사각형 16"/>
          <p:cNvSpPr/>
          <p:nvPr/>
        </p:nvSpPr>
        <p:spPr>
          <a:xfrm>
            <a:off x="4167402" y="852067"/>
            <a:ext cx="3854266" cy="5744931"/>
          </a:xfrm>
          <a:prstGeom prst="roundRect">
            <a:avLst>
              <a:gd name="adj" fmla="val 493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육각형 17"/>
          <p:cNvSpPr/>
          <p:nvPr/>
        </p:nvSpPr>
        <p:spPr>
          <a:xfrm>
            <a:off x="1508257" y="1943070"/>
            <a:ext cx="2007635" cy="883860"/>
          </a:xfrm>
          <a:prstGeom prst="hexagon">
            <a:avLst>
              <a:gd name="adj" fmla="val 36997"/>
              <a:gd name="vf" fmla="val 1154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ko-KR" altLang="en-US" sz="16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전국 데이터 수집</a:t>
            </a:r>
            <a:endParaRPr lang="ko-KR" altLang="en-US" sz="1600" dirty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74310" y="3727216"/>
            <a:ext cx="1875527" cy="928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정제</a:t>
            </a:r>
            <a:endParaRPr lang="ko-KR" altLang="en-US" dirty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144" y="7489958"/>
            <a:ext cx="337777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4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0" y="1101911"/>
            <a:ext cx="5013808" cy="51763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56972" y="4474086"/>
            <a:ext cx="2191028" cy="756022"/>
          </a:xfrm>
          <a:prstGeom prst="rect">
            <a:avLst/>
          </a:prstGeom>
          <a:noFill/>
          <a:ln w="28575"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56972" y="5408978"/>
            <a:ext cx="2191028" cy="756022"/>
          </a:xfrm>
          <a:prstGeom prst="rect">
            <a:avLst/>
          </a:prstGeom>
          <a:noFill/>
          <a:ln w="28575"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696802"/>
              </p:ext>
            </p:extLst>
          </p:nvPr>
        </p:nvGraphicFramePr>
        <p:xfrm>
          <a:off x="6286209" y="1101911"/>
          <a:ext cx="5767460" cy="16610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230">
                  <a:extLst>
                    <a:ext uri="{9D8B030D-6E8A-4147-A177-3AD203B41FA5}">
                      <a16:colId xmlns:a16="http://schemas.microsoft.com/office/drawing/2014/main" val="3040238461"/>
                    </a:ext>
                  </a:extLst>
                </a:gridCol>
                <a:gridCol w="480505">
                  <a:extLst>
                    <a:ext uri="{9D8B030D-6E8A-4147-A177-3AD203B41FA5}">
                      <a16:colId xmlns:a16="http://schemas.microsoft.com/office/drawing/2014/main" val="3996256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6586738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9176318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61897047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137529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351563556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26722314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715368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09449172"/>
                    </a:ext>
                  </a:extLst>
                </a:gridCol>
                <a:gridCol w="581371">
                  <a:extLst>
                    <a:ext uri="{9D8B030D-6E8A-4147-A177-3AD203B41FA5}">
                      <a16:colId xmlns:a16="http://schemas.microsoft.com/office/drawing/2014/main" val="245075045"/>
                    </a:ext>
                  </a:extLst>
                </a:gridCol>
                <a:gridCol w="322354">
                  <a:extLst>
                    <a:ext uri="{9D8B030D-6E8A-4147-A177-3AD203B41FA5}">
                      <a16:colId xmlns:a16="http://schemas.microsoft.com/office/drawing/2014/main" val="648534879"/>
                    </a:ext>
                  </a:extLst>
                </a:gridCol>
              </a:tblGrid>
              <a:tr h="124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사고 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생성일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사고</a:t>
                      </a:r>
                      <a:r>
                        <a:rPr lang="en-US" sz="600" u="none" strike="noStrike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발생 일시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종료 일시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분류코드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분류명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메시지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동경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북위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74247"/>
                  </a:ext>
                </a:extLst>
              </a:tr>
              <a:tr h="2375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en-US" altLang="ko-KR" sz="6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0:36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7294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0:29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0:59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사고 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고덕로 고덕역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마트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차로 주의운전 차량고장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127.1556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37.55502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91755"/>
                  </a:ext>
                </a:extLst>
              </a:tr>
              <a:tr h="2375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1:15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7744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1:10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1:40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사고 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봉담과천로 월암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서수원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 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차로 차량사고 주의운전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126.9566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37.29873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62131"/>
                  </a:ext>
                </a:extLst>
              </a:tr>
              <a:tr h="198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929980"/>
                  </a:ext>
                </a:extLst>
              </a:tr>
              <a:tr h="198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2482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8:05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8:35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사고 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한남대교 남 북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차로 교통사고 서울청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127.0128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37.52741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05031"/>
                  </a:ext>
                </a:extLst>
              </a:tr>
              <a:tr h="198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040909"/>
                  </a:ext>
                </a:extLst>
              </a:tr>
              <a:tr h="198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8:46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2909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9:09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행사 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구암로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칠곡영남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운암중교앞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운암지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해맞이행사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혼잡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. 50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미터지체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행사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128.5659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35.93274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711021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6286209" y="672698"/>
            <a:ext cx="5767459" cy="2012214"/>
            <a:chOff x="-1690659" y="-410778"/>
            <a:chExt cx="14918051" cy="5438931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-1690659" y="739395"/>
              <a:ext cx="14918051" cy="4129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-1636312" y="682269"/>
              <a:ext cx="632540" cy="434588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295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29" name="꺾인 연결선 28"/>
            <p:cNvCxnSpPr>
              <a:endCxn id="30" idx="1"/>
            </p:cNvCxnSpPr>
            <p:nvPr/>
          </p:nvCxnSpPr>
          <p:spPr>
            <a:xfrm flipV="1">
              <a:off x="-662187" y="336793"/>
              <a:ext cx="1088465" cy="40260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26279" y="4029"/>
              <a:ext cx="4362023" cy="66552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C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column names</a:t>
              </a:r>
              <a:endParaRPr lang="ko-KR" altLang="en-US" sz="1000" b="1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-1376339" y="-410778"/>
              <a:ext cx="4238885" cy="66552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29549F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column names</a:t>
              </a:r>
              <a:endParaRPr lang="ko-KR" altLang="en-US" sz="1000" b="1" dirty="0">
                <a:solidFill>
                  <a:srgbClr val="29549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2" name="꺾인 연결선 31"/>
            <p:cNvCxnSpPr>
              <a:stCxn id="26" idx="1"/>
              <a:endCxn id="31" idx="1"/>
            </p:cNvCxnSpPr>
            <p:nvPr/>
          </p:nvCxnSpPr>
          <p:spPr>
            <a:xfrm rot="10800000" flipH="1">
              <a:off x="-1636312" y="-78011"/>
              <a:ext cx="259973" cy="2933226"/>
            </a:xfrm>
            <a:prstGeom prst="bentConnector3">
              <a:avLst>
                <a:gd name="adj1" fmla="val -227445"/>
              </a:avLst>
            </a:prstGeom>
            <a:ln w="19050">
              <a:solidFill>
                <a:srgbClr val="2954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모서리가 둥근 직사각형 32"/>
            <p:cNvSpPr/>
            <p:nvPr/>
          </p:nvSpPr>
          <p:spPr>
            <a:xfrm>
              <a:off x="-1024353" y="1128127"/>
              <a:ext cx="1450632" cy="573687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006230" y="1128130"/>
              <a:ext cx="635719" cy="57368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9004916" y="1152375"/>
              <a:ext cx="1843783" cy="54943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53363" y="2349335"/>
              <a:ext cx="1483195" cy="66552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C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data</a:t>
              </a:r>
              <a:endParaRPr lang="ko-KR" altLang="en-US" sz="1000" b="1" dirty="0">
                <a:solidFill>
                  <a:srgbClr val="FFC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7" name="꺾인 연결선 36"/>
            <p:cNvCxnSpPr>
              <a:stCxn id="34" idx="3"/>
              <a:endCxn id="36" idx="0"/>
            </p:cNvCxnSpPr>
            <p:nvPr/>
          </p:nvCxnSpPr>
          <p:spPr>
            <a:xfrm>
              <a:off x="4641949" y="1414970"/>
              <a:ext cx="453013" cy="934364"/>
            </a:xfrm>
            <a:prstGeom prst="bentConnector2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33" idx="2"/>
              <a:endCxn id="36" idx="1"/>
            </p:cNvCxnSpPr>
            <p:nvPr/>
          </p:nvCxnSpPr>
          <p:spPr>
            <a:xfrm rot="16200000" flipH="1">
              <a:off x="1537022" y="-134246"/>
              <a:ext cx="980285" cy="4652401"/>
            </a:xfrm>
            <a:prstGeom prst="bentConnector2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35" idx="2"/>
              <a:endCxn id="36" idx="3"/>
            </p:cNvCxnSpPr>
            <p:nvPr/>
          </p:nvCxnSpPr>
          <p:spPr>
            <a:xfrm rot="5400000">
              <a:off x="7391538" y="146829"/>
              <a:ext cx="980293" cy="4090250"/>
            </a:xfrm>
            <a:prstGeom prst="bentConnector2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>
          <a:xfrm>
            <a:off x="647786" y="497557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91" name="꺾인 연결선 90"/>
          <p:cNvCxnSpPr/>
          <p:nvPr/>
        </p:nvCxnSpPr>
        <p:spPr>
          <a:xfrm flipV="1">
            <a:off x="5457828" y="2028726"/>
            <a:ext cx="859220" cy="2583863"/>
          </a:xfrm>
          <a:prstGeom prst="bentConnector3">
            <a:avLst>
              <a:gd name="adj1" fmla="val 56651"/>
            </a:avLst>
          </a:prstGeom>
          <a:ln w="28575">
            <a:solidFill>
              <a:srgbClr val="A7A7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95776"/>
              </p:ext>
            </p:extLst>
          </p:nvPr>
        </p:nvGraphicFramePr>
        <p:xfrm>
          <a:off x="6175471" y="3091170"/>
          <a:ext cx="5767470" cy="6111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7133">
                  <a:extLst>
                    <a:ext uri="{9D8B030D-6E8A-4147-A177-3AD203B41FA5}">
                      <a16:colId xmlns:a16="http://schemas.microsoft.com/office/drawing/2014/main" val="3040238461"/>
                    </a:ext>
                  </a:extLst>
                </a:gridCol>
                <a:gridCol w="287607">
                  <a:extLst>
                    <a:ext uri="{9D8B030D-6E8A-4147-A177-3AD203B41FA5}">
                      <a16:colId xmlns:a16="http://schemas.microsoft.com/office/drawing/2014/main" val="3996256132"/>
                    </a:ext>
                  </a:extLst>
                </a:gridCol>
                <a:gridCol w="215478">
                  <a:extLst>
                    <a:ext uri="{9D8B030D-6E8A-4147-A177-3AD203B41FA5}">
                      <a16:colId xmlns:a16="http://schemas.microsoft.com/office/drawing/2014/main" val="3065867388"/>
                    </a:ext>
                  </a:extLst>
                </a:gridCol>
                <a:gridCol w="301670">
                  <a:extLst>
                    <a:ext uri="{9D8B030D-6E8A-4147-A177-3AD203B41FA5}">
                      <a16:colId xmlns:a16="http://schemas.microsoft.com/office/drawing/2014/main" val="1091763183"/>
                    </a:ext>
                  </a:extLst>
                </a:gridCol>
                <a:gridCol w="301670">
                  <a:extLst>
                    <a:ext uri="{9D8B030D-6E8A-4147-A177-3AD203B41FA5}">
                      <a16:colId xmlns:a16="http://schemas.microsoft.com/office/drawing/2014/main" val="1618970476"/>
                    </a:ext>
                  </a:extLst>
                </a:gridCol>
                <a:gridCol w="172383">
                  <a:extLst>
                    <a:ext uri="{9D8B030D-6E8A-4147-A177-3AD203B41FA5}">
                      <a16:colId xmlns:a16="http://schemas.microsoft.com/office/drawing/2014/main" val="513752921"/>
                    </a:ext>
                  </a:extLst>
                </a:gridCol>
                <a:gridCol w="172383">
                  <a:extLst>
                    <a:ext uri="{9D8B030D-6E8A-4147-A177-3AD203B41FA5}">
                      <a16:colId xmlns:a16="http://schemas.microsoft.com/office/drawing/2014/main" val="2351563556"/>
                    </a:ext>
                  </a:extLst>
                </a:gridCol>
                <a:gridCol w="818816">
                  <a:extLst>
                    <a:ext uri="{9D8B030D-6E8A-4147-A177-3AD203B41FA5}">
                      <a16:colId xmlns:a16="http://schemas.microsoft.com/office/drawing/2014/main" val="1267223149"/>
                    </a:ext>
                  </a:extLst>
                </a:gridCol>
                <a:gridCol w="258574">
                  <a:extLst>
                    <a:ext uri="{9D8B030D-6E8A-4147-A177-3AD203B41FA5}">
                      <a16:colId xmlns:a16="http://schemas.microsoft.com/office/drawing/2014/main" val="1571536861"/>
                    </a:ext>
                  </a:extLst>
                </a:gridCol>
                <a:gridCol w="215478">
                  <a:extLst>
                    <a:ext uri="{9D8B030D-6E8A-4147-A177-3AD203B41FA5}">
                      <a16:colId xmlns:a16="http://schemas.microsoft.com/office/drawing/2014/main" val="4009449172"/>
                    </a:ext>
                  </a:extLst>
                </a:gridCol>
                <a:gridCol w="347980">
                  <a:extLst>
                    <a:ext uri="{9D8B030D-6E8A-4147-A177-3AD203B41FA5}">
                      <a16:colId xmlns:a16="http://schemas.microsoft.com/office/drawing/2014/main" val="245075045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648534879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1480069082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3226820039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563624590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2914000536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310171715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2122192202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876266602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713282389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2631917434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2141913119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1923278293"/>
                    </a:ext>
                  </a:extLst>
                </a:gridCol>
                <a:gridCol w="192946">
                  <a:extLst>
                    <a:ext uri="{9D8B030D-6E8A-4147-A177-3AD203B41FA5}">
                      <a16:colId xmlns:a16="http://schemas.microsoft.com/office/drawing/2014/main" val="4097677836"/>
                    </a:ext>
                  </a:extLst>
                </a:gridCol>
              </a:tblGrid>
              <a:tr h="3136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POI_SN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POI_TY_CODE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ROAD_TY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ROAD_NO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POI_NM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BEGIN_MAP_X_CRDNT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BEGIN_MAP_Y_CRDNT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END_MAP_X_CRDNT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END_MAP_Y_CRDNT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BEGIN_ADRES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END_ADRES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DRC_NM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SCTN_LT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LINK_ID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REMARK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USE_AT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REGISTER_ID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REGIST_DT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UPDUSR_ID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UPDT_DT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DSTRCT_ID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LEDCD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CENTER_MAP_Y_CRDNT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CENTER_MAP_X_CRDNT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74247"/>
                  </a:ext>
                </a:extLst>
              </a:tr>
              <a:tr h="41638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송라리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126.8957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37.25148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126.9085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37.28325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화성시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매송면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야목리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1128-8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화성시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매송면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송라리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107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3.8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SYS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109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4159031000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37.2674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126.9056</a:t>
                      </a: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91755"/>
                  </a:ext>
                </a:extLst>
              </a:tr>
              <a:tr h="41638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여주터널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127.7168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37.27277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127.7474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37.27382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여주시 강천면 간매리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332-1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여주시 강천면 부평리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452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SYS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4167037000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37.27263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127.7321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62131"/>
                  </a:ext>
                </a:extLst>
              </a:tr>
              <a:tr h="4677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양지고가차도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127.294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37.23364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127.3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37.23644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용인시 처인구 양지면 양지리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171-1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용인시 처인구 양지면 양지리 산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63-8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SYS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4146136000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37.2347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127.2974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929980"/>
                  </a:ext>
                </a:extLst>
              </a:tr>
              <a:tr h="41638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녹박재고개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127.3718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37.06437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127.381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37.06897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안성시 삼죽면 진촌리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299-4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안성시 죽산면 장능리 산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30-1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SYS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4155041000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37.06677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127.3765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0690"/>
                  </a:ext>
                </a:extLst>
              </a:tr>
              <a:tr h="5191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좌전고개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127.3111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37.22319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127.2985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37.23169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용인시 처인구 양지면 평창리 산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109-5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용인시 처인구 양지면 양지리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121-4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SYS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4146136000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37.22678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127.3045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654769"/>
                  </a:ext>
                </a:extLst>
              </a:tr>
              <a:tr h="41638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대지고개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127.1395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37.32852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127.1697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37.3381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용인시 수지구 죽전동 산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26-50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용인시 처인구 모현읍 능원리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133-19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SYS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4146125300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37.33024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127.154</a:t>
                      </a:r>
                    </a:p>
                  </a:txBody>
                  <a:tcPr marL="9525" marR="9525" marT="9525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948050"/>
                  </a:ext>
                </a:extLst>
              </a:tr>
              <a:tr h="4677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은고개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127.2459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37.46658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127.2441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37.47449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광주시 남한산성면 엄미리 산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69-10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광주시 남한산성면 엄미리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222-5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1.2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SYS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109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4161037000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37.47021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127.2497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05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81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 0"/>
          <p:cNvSpPr>
            <a:spLocks/>
          </p:cNvSpPr>
          <p:nvPr/>
        </p:nvSpPr>
        <p:spPr>
          <a:xfrm>
            <a:off x="2189004" y="287267"/>
            <a:ext cx="182245" cy="182245"/>
          </a:xfrm>
          <a:prstGeom prst="ellipse">
            <a:avLst/>
          </a:prstGeom>
          <a:solidFill>
            <a:schemeClr val="bg1"/>
          </a:solidFill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00" y="909000"/>
            <a:ext cx="3377778" cy="4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 0"/>
          <p:cNvSpPr>
            <a:spLocks/>
          </p:cNvSpPr>
          <p:nvPr/>
        </p:nvSpPr>
        <p:spPr>
          <a:xfrm>
            <a:off x="2189004" y="287267"/>
            <a:ext cx="182245" cy="182245"/>
          </a:xfrm>
          <a:prstGeom prst="ellipse">
            <a:avLst/>
          </a:prstGeom>
          <a:solidFill>
            <a:schemeClr val="bg1"/>
          </a:solidFill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 descr="Leonardo: an open source contrast-based color generator | by Nate Baldwin | 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66" y="5266794"/>
            <a:ext cx="3300755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965" y="1845000"/>
            <a:ext cx="3300756" cy="330075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84023" y="6202794"/>
            <a:ext cx="1508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https://leonardocolor.io/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174" y="1155221"/>
            <a:ext cx="5695252" cy="5293794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488000" y="1113700"/>
            <a:ext cx="3606879" cy="533888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시각화를 위한 색상 분배</a:t>
            </a:r>
          </a:p>
        </p:txBody>
      </p:sp>
    </p:spTree>
    <p:extLst>
      <p:ext uri="{BB962C8B-B14F-4D97-AF65-F5344CB8AC3E}">
        <p14:creationId xmlns:p14="http://schemas.microsoft.com/office/powerpoint/2010/main" val="36649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5605" cy="685863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647786" y="221218"/>
            <a:ext cx="58862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결론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5605" cy="685863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2" name="Rect 0"/>
          <p:cNvSpPr>
            <a:spLocks/>
          </p:cNvSpPr>
          <p:nvPr/>
        </p:nvSpPr>
        <p:spPr>
          <a:xfrm>
            <a:off x="1506855" y="2800985"/>
            <a:ext cx="2706370" cy="106807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4" name="Rect 0"/>
          <p:cNvSpPr txBox="1">
            <a:spLocks/>
          </p:cNvSpPr>
          <p:nvPr/>
        </p:nvSpPr>
        <p:spPr>
          <a:xfrm>
            <a:off x="2404745" y="3161665"/>
            <a:ext cx="1656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의사소통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grpSp>
        <p:nvGrpSpPr>
          <p:cNvPr id="157" name="그룹 57"/>
          <p:cNvGrpSpPr/>
          <p:nvPr/>
        </p:nvGrpSpPr>
        <p:grpSpPr>
          <a:xfrm>
            <a:off x="1319530" y="2860040"/>
            <a:ext cx="1008380" cy="1008380"/>
            <a:chOff x="1319530" y="2860040"/>
            <a:chExt cx="1008380" cy="1008380"/>
          </a:xfrm>
        </p:grpSpPr>
        <p:sp>
          <p:nvSpPr>
            <p:cNvPr id="123" name="Rect 0"/>
            <p:cNvSpPr>
              <a:spLocks/>
            </p:cNvSpPr>
            <p:nvPr/>
          </p:nvSpPr>
          <p:spPr>
            <a:xfrm>
              <a:off x="1319530" y="2860040"/>
              <a:ext cx="1008380" cy="1008380"/>
            </a:xfrm>
            <a:prstGeom prst="ellipse">
              <a:avLst/>
            </a:prstGeom>
            <a:solidFill>
              <a:srgbClr val="00206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31" name="Group 5"/>
            <p:cNvGrpSpPr/>
            <p:nvPr/>
          </p:nvGrpSpPr>
          <p:grpSpPr>
            <a:xfrm>
              <a:off x="1613535" y="3149600"/>
              <a:ext cx="414655" cy="414655"/>
              <a:chOff x="1613535" y="3149600"/>
              <a:chExt cx="414655" cy="414655"/>
            </a:xfrm>
            <a:solidFill>
              <a:schemeClr val="bg1"/>
            </a:solidFill>
          </p:grpSpPr>
          <p:sp>
            <p:nvSpPr>
              <p:cNvPr id="132" name="Rect 0"/>
              <p:cNvSpPr>
                <a:spLocks/>
              </p:cNvSpPr>
              <p:nvPr/>
            </p:nvSpPr>
            <p:spPr>
              <a:xfrm>
                <a:off x="1715770" y="3277235"/>
                <a:ext cx="313055" cy="287655"/>
              </a:xfrm>
              <a:custGeom>
                <a:avLst/>
                <a:gdLst>
                  <a:gd name="TX0" fmla="*/ 51 w 63"/>
                  <a:gd name="TY0" fmla="*/ 0 h 58"/>
                  <a:gd name="TX1" fmla="*/ 46 w 63"/>
                  <a:gd name="TY1" fmla="*/ 0 h 58"/>
                  <a:gd name="TX2" fmla="*/ 46 w 63"/>
                  <a:gd name="TY2" fmla="*/ 5 h 58"/>
                  <a:gd name="TX3" fmla="*/ 46 w 63"/>
                  <a:gd name="TY3" fmla="*/ 10 h 58"/>
                  <a:gd name="TX4" fmla="*/ 43 w 63"/>
                  <a:gd name="TY4" fmla="*/ 14 h 58"/>
                  <a:gd name="TX5" fmla="*/ 39 w 63"/>
                  <a:gd name="TY5" fmla="*/ 18 h 58"/>
                  <a:gd name="TX6" fmla="*/ 35 w 63"/>
                  <a:gd name="TY6" fmla="*/ 19 h 58"/>
                  <a:gd name="TX7" fmla="*/ 31 w 63"/>
                  <a:gd name="TY7" fmla="*/ 21 h 58"/>
                  <a:gd name="TX8" fmla="*/ 8 w 63"/>
                  <a:gd name="TY8" fmla="*/ 21 h 58"/>
                  <a:gd name="TX9" fmla="*/ 0 w 63"/>
                  <a:gd name="TY9" fmla="*/ 27 h 58"/>
                  <a:gd name="TX10" fmla="*/ 0 w 63"/>
                  <a:gd name="TY10" fmla="*/ 31 h 58"/>
                  <a:gd name="TX11" fmla="*/ 1 w 63"/>
                  <a:gd name="TY11" fmla="*/ 35 h 58"/>
                  <a:gd name="TX12" fmla="*/ 4 w 63"/>
                  <a:gd name="TY12" fmla="*/ 38 h 58"/>
                  <a:gd name="TX13" fmla="*/ 6 w 63"/>
                  <a:gd name="TY13" fmla="*/ 40 h 58"/>
                  <a:gd name="TX14" fmla="*/ 10 w 63"/>
                  <a:gd name="TY14" fmla="*/ 41 h 58"/>
                  <a:gd name="TX15" fmla="*/ 36 w 63"/>
                  <a:gd name="TY15" fmla="*/ 41 h 58"/>
                  <a:gd name="TX16" fmla="*/ 51 w 63"/>
                  <a:gd name="TY16" fmla="*/ 56 h 58"/>
                  <a:gd name="TX17" fmla="*/ 51 w 63"/>
                  <a:gd name="TY17" fmla="*/ 41 h 58"/>
                  <a:gd name="TX18" fmla="*/ 55 w 63"/>
                  <a:gd name="TY18" fmla="*/ 40 h 58"/>
                  <a:gd name="TX19" fmla="*/ 59 w 63"/>
                  <a:gd name="TY19" fmla="*/ 38 h 58"/>
                  <a:gd name="TX20" fmla="*/ 60 w 63"/>
                  <a:gd name="TY20" fmla="*/ 35 h 58"/>
                  <a:gd name="TX21" fmla="*/ 61 w 63"/>
                  <a:gd name="TY21" fmla="*/ 31 h 58"/>
                  <a:gd name="TX22" fmla="*/ 61 w 63"/>
                  <a:gd name="TY22" fmla="*/ 10 h 58"/>
                  <a:gd name="TX23" fmla="*/ 60 w 63"/>
                  <a:gd name="TY23" fmla="*/ 6 h 58"/>
                  <a:gd name="TX24" fmla="*/ 59 w 63"/>
                  <a:gd name="TY24" fmla="*/ 3 h 58"/>
                  <a:gd name="TX25" fmla="*/ 55 w 63"/>
                  <a:gd name="TY25" fmla="*/ 1 h 58"/>
                  <a:gd name="TX26" fmla="*/ 51 w 63"/>
                  <a:gd name="TY26" fmla="*/ 0 h 5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</a:cxnLst>
                <a:rect l="l" t="t" r="r" b="b"/>
                <a:pathLst>
                  <a:path w="63" h="58">
                    <a:moveTo>
                      <a:pt x="51" y="0"/>
                    </a:moveTo>
                    <a:lnTo>
                      <a:pt x="46" y="0"/>
                    </a:lnTo>
                    <a:lnTo>
                      <a:pt x="46" y="5"/>
                    </a:lnTo>
                    <a:lnTo>
                      <a:pt x="46" y="10"/>
                    </a:lnTo>
                    <a:lnTo>
                      <a:pt x="43" y="14"/>
                    </a:lnTo>
                    <a:lnTo>
                      <a:pt x="39" y="18"/>
                    </a:lnTo>
                    <a:lnTo>
                      <a:pt x="35" y="19"/>
                    </a:lnTo>
                    <a:lnTo>
                      <a:pt x="31" y="21"/>
                    </a:lnTo>
                    <a:lnTo>
                      <a:pt x="8" y="21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1" y="35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36" y="41"/>
                    </a:lnTo>
                    <a:lnTo>
                      <a:pt x="51" y="56"/>
                    </a:lnTo>
                    <a:lnTo>
                      <a:pt x="51" y="41"/>
                    </a:lnTo>
                    <a:lnTo>
                      <a:pt x="55" y="40"/>
                    </a:lnTo>
                    <a:lnTo>
                      <a:pt x="59" y="38"/>
                    </a:lnTo>
                    <a:lnTo>
                      <a:pt x="60" y="35"/>
                    </a:lnTo>
                    <a:lnTo>
                      <a:pt x="61" y="31"/>
                    </a:lnTo>
                    <a:lnTo>
                      <a:pt x="61" y="10"/>
                    </a:lnTo>
                    <a:lnTo>
                      <a:pt x="60" y="6"/>
                    </a:lnTo>
                    <a:lnTo>
                      <a:pt x="59" y="3"/>
                    </a:lnTo>
                    <a:lnTo>
                      <a:pt x="55" y="1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3" name="Rect 0"/>
              <p:cNvSpPr>
                <a:spLocks/>
              </p:cNvSpPr>
              <p:nvPr/>
            </p:nvSpPr>
            <p:spPr>
              <a:xfrm>
                <a:off x="1613535" y="3149600"/>
                <a:ext cx="307975" cy="287655"/>
              </a:xfrm>
              <a:custGeom>
                <a:avLst/>
                <a:gdLst>
                  <a:gd name="TX0" fmla="*/ 25 w 62"/>
                  <a:gd name="TY0" fmla="*/ 40 h 58"/>
                  <a:gd name="TX1" fmla="*/ 51 w 62"/>
                  <a:gd name="TY1" fmla="*/ 40 h 58"/>
                  <a:gd name="TX2" fmla="*/ 55 w 62"/>
                  <a:gd name="TY2" fmla="*/ 39 h 58"/>
                  <a:gd name="TX3" fmla="*/ 58 w 62"/>
                  <a:gd name="TY3" fmla="*/ 38 h 58"/>
                  <a:gd name="TX4" fmla="*/ 60 w 62"/>
                  <a:gd name="TY4" fmla="*/ 34 h 58"/>
                  <a:gd name="TX5" fmla="*/ 60 w 62"/>
                  <a:gd name="TY5" fmla="*/ 30 h 58"/>
                  <a:gd name="TX6" fmla="*/ 60 w 62"/>
                  <a:gd name="TY6" fmla="*/ 10 h 58"/>
                  <a:gd name="TX7" fmla="*/ 60 w 62"/>
                  <a:gd name="TY7" fmla="*/ 6 h 58"/>
                  <a:gd name="TX8" fmla="*/ 58 w 62"/>
                  <a:gd name="TY8" fmla="*/ 2 h 58"/>
                  <a:gd name="TX9" fmla="*/ 55 w 62"/>
                  <a:gd name="TY9" fmla="*/ 1 h 58"/>
                  <a:gd name="TX10" fmla="*/ 51 w 62"/>
                  <a:gd name="TY10" fmla="*/ 0 h 58"/>
                  <a:gd name="TX11" fmla="*/ 11 w 62"/>
                  <a:gd name="TY11" fmla="*/ 0 h 58"/>
                  <a:gd name="TX12" fmla="*/ 7 w 62"/>
                  <a:gd name="TY12" fmla="*/ 1 h 58"/>
                  <a:gd name="TX13" fmla="*/ 3 w 62"/>
                  <a:gd name="TY13" fmla="*/ 2 h 58"/>
                  <a:gd name="TX14" fmla="*/ 0 w 62"/>
                  <a:gd name="TY14" fmla="*/ 6 h 58"/>
                  <a:gd name="TX15" fmla="*/ 0 w 62"/>
                  <a:gd name="TY15" fmla="*/ 10 h 58"/>
                  <a:gd name="TX16" fmla="*/ 0 w 62"/>
                  <a:gd name="TY16" fmla="*/ 30 h 58"/>
                  <a:gd name="TX17" fmla="*/ 0 w 62"/>
                  <a:gd name="TY17" fmla="*/ 34 h 58"/>
                  <a:gd name="TX18" fmla="*/ 3 w 62"/>
                  <a:gd name="TY18" fmla="*/ 38 h 58"/>
                  <a:gd name="TX19" fmla="*/ 7 w 62"/>
                  <a:gd name="TY19" fmla="*/ 39 h 58"/>
                  <a:gd name="TX20" fmla="*/ 11 w 62"/>
                  <a:gd name="TY20" fmla="*/ 40 h 58"/>
                  <a:gd name="TX21" fmla="*/ 11 w 62"/>
                  <a:gd name="TY21" fmla="*/ 56 h 58"/>
                  <a:gd name="TX22" fmla="*/ 25 w 62"/>
                  <a:gd name="TY22" fmla="*/ 40 h 5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</a:cxnLst>
                <a:rect l="l" t="t" r="r" b="b"/>
                <a:pathLst>
                  <a:path w="62" h="58">
                    <a:moveTo>
                      <a:pt x="25" y="40"/>
                    </a:moveTo>
                    <a:lnTo>
                      <a:pt x="51" y="40"/>
                    </a:lnTo>
                    <a:lnTo>
                      <a:pt x="55" y="39"/>
                    </a:lnTo>
                    <a:lnTo>
                      <a:pt x="58" y="38"/>
                    </a:lnTo>
                    <a:lnTo>
                      <a:pt x="60" y="34"/>
                    </a:lnTo>
                    <a:lnTo>
                      <a:pt x="60" y="30"/>
                    </a:lnTo>
                    <a:lnTo>
                      <a:pt x="60" y="10"/>
                    </a:lnTo>
                    <a:lnTo>
                      <a:pt x="60" y="6"/>
                    </a:lnTo>
                    <a:lnTo>
                      <a:pt x="58" y="2"/>
                    </a:lnTo>
                    <a:lnTo>
                      <a:pt x="55" y="1"/>
                    </a:lnTo>
                    <a:lnTo>
                      <a:pt x="51" y="0"/>
                    </a:lnTo>
                    <a:lnTo>
                      <a:pt x="11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3" y="38"/>
                    </a:lnTo>
                    <a:lnTo>
                      <a:pt x="7" y="39"/>
                    </a:lnTo>
                    <a:lnTo>
                      <a:pt x="11" y="40"/>
                    </a:lnTo>
                    <a:lnTo>
                      <a:pt x="11" y="56"/>
                    </a:lnTo>
                    <a:lnTo>
                      <a:pt x="25" y="4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34" name="Rect 0"/>
          <p:cNvSpPr>
            <a:spLocks/>
          </p:cNvSpPr>
          <p:nvPr/>
        </p:nvSpPr>
        <p:spPr>
          <a:xfrm>
            <a:off x="5000625" y="2122805"/>
            <a:ext cx="2717800" cy="106807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5" name="Rect 0"/>
          <p:cNvSpPr>
            <a:spLocks/>
          </p:cNvSpPr>
          <p:nvPr/>
        </p:nvSpPr>
        <p:spPr>
          <a:xfrm>
            <a:off x="4737735" y="2182495"/>
            <a:ext cx="1008380" cy="1008380"/>
          </a:xfrm>
          <a:prstGeom prst="ellipse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6" name="Rect 0"/>
          <p:cNvSpPr txBox="1">
            <a:spLocks/>
          </p:cNvSpPr>
          <p:nvPr/>
        </p:nvSpPr>
        <p:spPr>
          <a:xfrm>
            <a:off x="5692140" y="2483287"/>
            <a:ext cx="2002471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800" dirty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기존 논문 지식 참고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40" name="Rect 0"/>
          <p:cNvSpPr>
            <a:spLocks/>
          </p:cNvSpPr>
          <p:nvPr/>
        </p:nvSpPr>
        <p:spPr>
          <a:xfrm>
            <a:off x="8414385" y="1263650"/>
            <a:ext cx="2722245" cy="106807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 txBox="1">
            <a:spLocks/>
          </p:cNvSpPr>
          <p:nvPr/>
        </p:nvSpPr>
        <p:spPr>
          <a:xfrm>
            <a:off x="9279890" y="1624132"/>
            <a:ext cx="1733167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800" dirty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공정 데이터 분석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46" name="Rect 0"/>
          <p:cNvSpPr>
            <a:spLocks/>
          </p:cNvSpPr>
          <p:nvPr/>
        </p:nvSpPr>
        <p:spPr>
          <a:xfrm>
            <a:off x="5106670" y="2484755"/>
            <a:ext cx="356235" cy="402590"/>
          </a:xfrm>
          <a:custGeom>
            <a:avLst/>
            <a:gdLst>
              <a:gd name="TX0" fmla="*/ 101 w 125"/>
              <a:gd name="TY0" fmla="*/ 80 h 143"/>
              <a:gd name="TX1" fmla="*/ 104 w 125"/>
              <a:gd name="TY1" fmla="*/ 80 h 143"/>
              <a:gd name="TX2" fmla="*/ 106 w 125"/>
              <a:gd name="TY2" fmla="*/ 84 h 143"/>
              <a:gd name="TX3" fmla="*/ 108 w 125"/>
              <a:gd name="TY3" fmla="*/ 86 h 143"/>
              <a:gd name="TX4" fmla="*/ 108 w 125"/>
              <a:gd name="TY4" fmla="*/ 118 h 143"/>
              <a:gd name="TX5" fmla="*/ 112 w 125"/>
              <a:gd name="TY5" fmla="*/ 114 h 143"/>
              <a:gd name="TX6" fmla="*/ 114 w 125"/>
              <a:gd name="TY6" fmla="*/ 112 h 143"/>
              <a:gd name="TX7" fmla="*/ 116 w 125"/>
              <a:gd name="TY7" fmla="*/ 112 h 143"/>
              <a:gd name="TX8" fmla="*/ 120 w 125"/>
              <a:gd name="TY8" fmla="*/ 112 h 143"/>
              <a:gd name="TX9" fmla="*/ 122 w 125"/>
              <a:gd name="TY9" fmla="*/ 114 h 143"/>
              <a:gd name="TX10" fmla="*/ 123 w 125"/>
              <a:gd name="TY10" fmla="*/ 118 h 143"/>
              <a:gd name="TX11" fmla="*/ 123 w 125"/>
              <a:gd name="TY11" fmla="*/ 122 h 143"/>
              <a:gd name="TX12" fmla="*/ 122 w 125"/>
              <a:gd name="TY12" fmla="*/ 124 h 143"/>
              <a:gd name="TX13" fmla="*/ 104 w 125"/>
              <a:gd name="TY13" fmla="*/ 139 h 143"/>
              <a:gd name="TX14" fmla="*/ 103 w 125"/>
              <a:gd name="TY14" fmla="*/ 141 h 143"/>
              <a:gd name="TX15" fmla="*/ 101 w 125"/>
              <a:gd name="TY15" fmla="*/ 141 h 143"/>
              <a:gd name="TX16" fmla="*/ 99 w 125"/>
              <a:gd name="TY16" fmla="*/ 141 h 143"/>
              <a:gd name="TX17" fmla="*/ 95 w 125"/>
              <a:gd name="TY17" fmla="*/ 139 h 143"/>
              <a:gd name="TX18" fmla="*/ 80 w 125"/>
              <a:gd name="TY18" fmla="*/ 124 h 143"/>
              <a:gd name="TX19" fmla="*/ 78 w 125"/>
              <a:gd name="TY19" fmla="*/ 122 h 143"/>
              <a:gd name="TX20" fmla="*/ 78 w 125"/>
              <a:gd name="TY20" fmla="*/ 118 h 143"/>
              <a:gd name="TX21" fmla="*/ 78 w 125"/>
              <a:gd name="TY21" fmla="*/ 114 h 143"/>
              <a:gd name="TX22" fmla="*/ 82 w 125"/>
              <a:gd name="TY22" fmla="*/ 112 h 143"/>
              <a:gd name="TX23" fmla="*/ 85 w 125"/>
              <a:gd name="TY23" fmla="*/ 112 h 143"/>
              <a:gd name="TX24" fmla="*/ 87 w 125"/>
              <a:gd name="TY24" fmla="*/ 112 h 143"/>
              <a:gd name="TX25" fmla="*/ 89 w 125"/>
              <a:gd name="TY25" fmla="*/ 114 h 143"/>
              <a:gd name="TX26" fmla="*/ 93 w 125"/>
              <a:gd name="TY26" fmla="*/ 118 h 143"/>
              <a:gd name="TX27" fmla="*/ 93 w 125"/>
              <a:gd name="TY27" fmla="*/ 86 h 143"/>
              <a:gd name="TX28" fmla="*/ 95 w 125"/>
              <a:gd name="TY28" fmla="*/ 84 h 143"/>
              <a:gd name="TX29" fmla="*/ 97 w 125"/>
              <a:gd name="TY29" fmla="*/ 80 h 143"/>
              <a:gd name="TX30" fmla="*/ 101 w 125"/>
              <a:gd name="TY30" fmla="*/ 80 h 143"/>
              <a:gd name="TX32" fmla="*/ 51 w 125"/>
              <a:gd name="TY32" fmla="*/ 0 h 143"/>
              <a:gd name="TX33" fmla="*/ 51 w 125"/>
              <a:gd name="TY33" fmla="*/ 0 h 143"/>
              <a:gd name="TX34" fmla="*/ 101 w 125"/>
              <a:gd name="TY34" fmla="*/ 46 h 143"/>
              <a:gd name="TX35" fmla="*/ 57 w 125"/>
              <a:gd name="TY35" fmla="*/ 46 h 143"/>
              <a:gd name="TX36" fmla="*/ 53 w 125"/>
              <a:gd name="TY36" fmla="*/ 44 h 143"/>
              <a:gd name="TX37" fmla="*/ 51 w 125"/>
              <a:gd name="TY37" fmla="*/ 42 h 143"/>
              <a:gd name="TX38" fmla="*/ 51 w 125"/>
              <a:gd name="TY38" fmla="*/ 38 h 143"/>
              <a:gd name="TX39" fmla="*/ 51 w 125"/>
              <a:gd name="TY39" fmla="*/ 0 h 143"/>
              <a:gd name="TX41" fmla="*/ 8 w 125"/>
              <a:gd name="TY41" fmla="*/ 0 h 143"/>
              <a:gd name="TX42" fmla="*/ 44 w 125"/>
              <a:gd name="TY42" fmla="*/ 0 h 143"/>
              <a:gd name="TX43" fmla="*/ 44 w 125"/>
              <a:gd name="TY43" fmla="*/ 38 h 143"/>
              <a:gd name="TX44" fmla="*/ 46 w 125"/>
              <a:gd name="TY44" fmla="*/ 44 h 143"/>
              <a:gd name="TX45" fmla="*/ 47 w 125"/>
              <a:gd name="TY45" fmla="*/ 48 h 143"/>
              <a:gd name="TX46" fmla="*/ 51 w 125"/>
              <a:gd name="TY46" fmla="*/ 52 h 143"/>
              <a:gd name="TX47" fmla="*/ 57 w 125"/>
              <a:gd name="TY47" fmla="*/ 52 h 143"/>
              <a:gd name="TX48" fmla="*/ 101 w 125"/>
              <a:gd name="TY48" fmla="*/ 52 h 143"/>
              <a:gd name="TX49" fmla="*/ 101 w 125"/>
              <a:gd name="TY49" fmla="*/ 72 h 143"/>
              <a:gd name="TX50" fmla="*/ 95 w 125"/>
              <a:gd name="TY50" fmla="*/ 74 h 143"/>
              <a:gd name="TX51" fmla="*/ 91 w 125"/>
              <a:gd name="TY51" fmla="*/ 76 h 143"/>
              <a:gd name="TX52" fmla="*/ 87 w 125"/>
              <a:gd name="TY52" fmla="*/ 82 h 143"/>
              <a:gd name="TX53" fmla="*/ 87 w 125"/>
              <a:gd name="TY53" fmla="*/ 86 h 143"/>
              <a:gd name="TX54" fmla="*/ 87 w 125"/>
              <a:gd name="TY54" fmla="*/ 105 h 143"/>
              <a:gd name="TX55" fmla="*/ 85 w 125"/>
              <a:gd name="TY55" fmla="*/ 105 h 143"/>
              <a:gd name="TX56" fmla="*/ 80 w 125"/>
              <a:gd name="TY56" fmla="*/ 107 h 143"/>
              <a:gd name="TX57" fmla="*/ 74 w 125"/>
              <a:gd name="TY57" fmla="*/ 109 h 143"/>
              <a:gd name="TX58" fmla="*/ 72 w 125"/>
              <a:gd name="TY58" fmla="*/ 112 h 143"/>
              <a:gd name="TX59" fmla="*/ 70 w 125"/>
              <a:gd name="TY59" fmla="*/ 118 h 143"/>
              <a:gd name="TX60" fmla="*/ 72 w 125"/>
              <a:gd name="TY60" fmla="*/ 124 h 143"/>
              <a:gd name="TX61" fmla="*/ 74 w 125"/>
              <a:gd name="TY61" fmla="*/ 128 h 143"/>
              <a:gd name="TX62" fmla="*/ 80 w 125"/>
              <a:gd name="TY62" fmla="*/ 131 h 143"/>
              <a:gd name="TX63" fmla="*/ 8 w 125"/>
              <a:gd name="TY63" fmla="*/ 131 h 143"/>
              <a:gd name="TX64" fmla="*/ 4 w 125"/>
              <a:gd name="TY64" fmla="*/ 131 h 143"/>
              <a:gd name="TX65" fmla="*/ 2 w 125"/>
              <a:gd name="TY65" fmla="*/ 129 h 143"/>
              <a:gd name="TX66" fmla="*/ 0 w 125"/>
              <a:gd name="TY66" fmla="*/ 126 h 143"/>
              <a:gd name="TX67" fmla="*/ 0 w 125"/>
              <a:gd name="TY67" fmla="*/ 6 h 143"/>
              <a:gd name="TX68" fmla="*/ 2 w 125"/>
              <a:gd name="TY68" fmla="*/ 4 h 143"/>
              <a:gd name="TX69" fmla="*/ 4 w 125"/>
              <a:gd name="TY69" fmla="*/ 0 h 143"/>
              <a:gd name="TX70" fmla="*/ 8 w 125"/>
              <a:gd name="TY70" fmla="*/ 0 h 1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</a:cxnLst>
            <a:rect l="l" t="t" r="r" b="b"/>
            <a:pathLst>
              <a:path w="125" h="143">
                <a:moveTo>
                  <a:pt x="101" y="80"/>
                </a:moveTo>
                <a:lnTo>
                  <a:pt x="104" y="80"/>
                </a:lnTo>
                <a:lnTo>
                  <a:pt x="106" y="84"/>
                </a:lnTo>
                <a:lnTo>
                  <a:pt x="108" y="86"/>
                </a:lnTo>
                <a:lnTo>
                  <a:pt x="108" y="118"/>
                </a:lnTo>
                <a:lnTo>
                  <a:pt x="112" y="114"/>
                </a:lnTo>
                <a:lnTo>
                  <a:pt x="114" y="112"/>
                </a:lnTo>
                <a:lnTo>
                  <a:pt x="116" y="112"/>
                </a:lnTo>
                <a:lnTo>
                  <a:pt x="120" y="112"/>
                </a:lnTo>
                <a:lnTo>
                  <a:pt x="122" y="114"/>
                </a:lnTo>
                <a:lnTo>
                  <a:pt x="123" y="118"/>
                </a:lnTo>
                <a:lnTo>
                  <a:pt x="123" y="122"/>
                </a:lnTo>
                <a:lnTo>
                  <a:pt x="122" y="124"/>
                </a:lnTo>
                <a:lnTo>
                  <a:pt x="104" y="139"/>
                </a:lnTo>
                <a:lnTo>
                  <a:pt x="103" y="141"/>
                </a:lnTo>
                <a:lnTo>
                  <a:pt x="101" y="141"/>
                </a:lnTo>
                <a:lnTo>
                  <a:pt x="99" y="141"/>
                </a:lnTo>
                <a:lnTo>
                  <a:pt x="95" y="139"/>
                </a:lnTo>
                <a:lnTo>
                  <a:pt x="80" y="124"/>
                </a:lnTo>
                <a:lnTo>
                  <a:pt x="78" y="122"/>
                </a:lnTo>
                <a:lnTo>
                  <a:pt x="78" y="118"/>
                </a:lnTo>
                <a:lnTo>
                  <a:pt x="78" y="114"/>
                </a:lnTo>
                <a:lnTo>
                  <a:pt x="82" y="112"/>
                </a:lnTo>
                <a:lnTo>
                  <a:pt x="85" y="112"/>
                </a:lnTo>
                <a:lnTo>
                  <a:pt x="87" y="112"/>
                </a:lnTo>
                <a:lnTo>
                  <a:pt x="89" y="114"/>
                </a:lnTo>
                <a:lnTo>
                  <a:pt x="93" y="118"/>
                </a:lnTo>
                <a:lnTo>
                  <a:pt x="93" y="86"/>
                </a:lnTo>
                <a:lnTo>
                  <a:pt x="95" y="84"/>
                </a:lnTo>
                <a:lnTo>
                  <a:pt x="97" y="80"/>
                </a:lnTo>
                <a:lnTo>
                  <a:pt x="101" y="80"/>
                </a:lnTo>
                <a:close/>
                <a:moveTo>
                  <a:pt x="51" y="0"/>
                </a:moveTo>
                <a:lnTo>
                  <a:pt x="51" y="0"/>
                </a:lnTo>
                <a:lnTo>
                  <a:pt x="101" y="46"/>
                </a:lnTo>
                <a:lnTo>
                  <a:pt x="57" y="46"/>
                </a:lnTo>
                <a:lnTo>
                  <a:pt x="53" y="44"/>
                </a:lnTo>
                <a:lnTo>
                  <a:pt x="51" y="42"/>
                </a:lnTo>
                <a:lnTo>
                  <a:pt x="51" y="38"/>
                </a:lnTo>
                <a:lnTo>
                  <a:pt x="51" y="0"/>
                </a:lnTo>
                <a:close/>
                <a:moveTo>
                  <a:pt x="8" y="0"/>
                </a:moveTo>
                <a:lnTo>
                  <a:pt x="44" y="0"/>
                </a:lnTo>
                <a:lnTo>
                  <a:pt x="44" y="38"/>
                </a:lnTo>
                <a:lnTo>
                  <a:pt x="46" y="44"/>
                </a:lnTo>
                <a:lnTo>
                  <a:pt x="47" y="48"/>
                </a:lnTo>
                <a:lnTo>
                  <a:pt x="51" y="52"/>
                </a:lnTo>
                <a:lnTo>
                  <a:pt x="57" y="52"/>
                </a:lnTo>
                <a:lnTo>
                  <a:pt x="101" y="52"/>
                </a:lnTo>
                <a:lnTo>
                  <a:pt x="101" y="72"/>
                </a:lnTo>
                <a:lnTo>
                  <a:pt x="95" y="74"/>
                </a:lnTo>
                <a:lnTo>
                  <a:pt x="91" y="76"/>
                </a:lnTo>
                <a:lnTo>
                  <a:pt x="87" y="82"/>
                </a:lnTo>
                <a:lnTo>
                  <a:pt x="87" y="86"/>
                </a:lnTo>
                <a:lnTo>
                  <a:pt x="87" y="105"/>
                </a:lnTo>
                <a:lnTo>
                  <a:pt x="85" y="105"/>
                </a:lnTo>
                <a:lnTo>
                  <a:pt x="80" y="107"/>
                </a:lnTo>
                <a:lnTo>
                  <a:pt x="74" y="109"/>
                </a:lnTo>
                <a:lnTo>
                  <a:pt x="72" y="112"/>
                </a:lnTo>
                <a:lnTo>
                  <a:pt x="70" y="118"/>
                </a:lnTo>
                <a:lnTo>
                  <a:pt x="72" y="124"/>
                </a:lnTo>
                <a:lnTo>
                  <a:pt x="74" y="128"/>
                </a:lnTo>
                <a:lnTo>
                  <a:pt x="80" y="131"/>
                </a:lnTo>
                <a:lnTo>
                  <a:pt x="8" y="131"/>
                </a:lnTo>
                <a:lnTo>
                  <a:pt x="4" y="131"/>
                </a:lnTo>
                <a:lnTo>
                  <a:pt x="2" y="129"/>
                </a:lnTo>
                <a:lnTo>
                  <a:pt x="0" y="126"/>
                </a:lnTo>
                <a:lnTo>
                  <a:pt x="0" y="6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56" name="그룹 56"/>
          <p:cNvGrpSpPr/>
          <p:nvPr/>
        </p:nvGrpSpPr>
        <p:grpSpPr>
          <a:xfrm>
            <a:off x="8227060" y="1323340"/>
            <a:ext cx="1008380" cy="1008380"/>
            <a:chOff x="8227060" y="1323340"/>
            <a:chExt cx="1008380" cy="1008380"/>
          </a:xfrm>
        </p:grpSpPr>
        <p:sp>
          <p:nvSpPr>
            <p:cNvPr id="141" name="Rect 0"/>
            <p:cNvSpPr>
              <a:spLocks/>
            </p:cNvSpPr>
            <p:nvPr/>
          </p:nvSpPr>
          <p:spPr>
            <a:xfrm>
              <a:off x="8227060" y="1323340"/>
              <a:ext cx="1008380" cy="1008380"/>
            </a:xfrm>
            <a:prstGeom prst="ellipse">
              <a:avLst/>
            </a:prstGeom>
            <a:solidFill>
              <a:srgbClr val="00206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7" name="Group 5"/>
            <p:cNvGrpSpPr/>
            <p:nvPr/>
          </p:nvGrpSpPr>
          <p:grpSpPr>
            <a:xfrm>
              <a:off x="8510905" y="1612265"/>
              <a:ext cx="460375" cy="414655"/>
              <a:chOff x="8510905" y="1612265"/>
              <a:chExt cx="460375" cy="414655"/>
            </a:xfrm>
            <a:solidFill>
              <a:schemeClr val="bg1"/>
            </a:solidFill>
          </p:grpSpPr>
          <p:sp>
            <p:nvSpPr>
              <p:cNvPr id="148" name="Rect 0"/>
              <p:cNvSpPr>
                <a:spLocks/>
              </p:cNvSpPr>
              <p:nvPr/>
            </p:nvSpPr>
            <p:spPr>
              <a:xfrm>
                <a:off x="8544560" y="1941830"/>
                <a:ext cx="80645" cy="8636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9" name="Rect 0"/>
              <p:cNvSpPr>
                <a:spLocks/>
              </p:cNvSpPr>
              <p:nvPr/>
            </p:nvSpPr>
            <p:spPr>
              <a:xfrm>
                <a:off x="8652510" y="1884680"/>
                <a:ext cx="92075" cy="142875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0" name="Rect 0"/>
              <p:cNvSpPr>
                <a:spLocks/>
              </p:cNvSpPr>
              <p:nvPr/>
            </p:nvSpPr>
            <p:spPr>
              <a:xfrm>
                <a:off x="8771890" y="1822450"/>
                <a:ext cx="80645" cy="20574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1" name="Rect 0"/>
              <p:cNvSpPr>
                <a:spLocks/>
              </p:cNvSpPr>
              <p:nvPr/>
            </p:nvSpPr>
            <p:spPr>
              <a:xfrm>
                <a:off x="8884920" y="1765935"/>
                <a:ext cx="86360" cy="262255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2" name="Rect 0"/>
              <p:cNvSpPr>
                <a:spLocks/>
              </p:cNvSpPr>
              <p:nvPr/>
            </p:nvSpPr>
            <p:spPr>
              <a:xfrm>
                <a:off x="8510905" y="1612265"/>
                <a:ext cx="461010" cy="273685"/>
              </a:xfrm>
              <a:custGeom>
                <a:avLst/>
                <a:gdLst>
                  <a:gd name="TX0" fmla="*/ 70 w 83"/>
                  <a:gd name="TY0" fmla="*/ 10 h 50"/>
                  <a:gd name="TX1" fmla="*/ 55 w 83"/>
                  <a:gd name="TY1" fmla="*/ 10 h 50"/>
                  <a:gd name="TX2" fmla="*/ 36 w 83"/>
                  <a:gd name="TY2" fmla="*/ 26 h 50"/>
                  <a:gd name="TX3" fmla="*/ 25 w 83"/>
                  <a:gd name="TY3" fmla="*/ 20 h 50"/>
                  <a:gd name="TX4" fmla="*/ 0 w 83"/>
                  <a:gd name="TY4" fmla="*/ 41 h 50"/>
                  <a:gd name="TX5" fmla="*/ 0 w 83"/>
                  <a:gd name="TY5" fmla="*/ 48 h 50"/>
                  <a:gd name="TX6" fmla="*/ 25 w 83"/>
                  <a:gd name="TY6" fmla="*/ 26 h 50"/>
                  <a:gd name="TX7" fmla="*/ 36 w 83"/>
                  <a:gd name="TY7" fmla="*/ 31 h 50"/>
                  <a:gd name="TX8" fmla="*/ 57 w 83"/>
                  <a:gd name="TY8" fmla="*/ 15 h 50"/>
                  <a:gd name="TX9" fmla="*/ 72 w 83"/>
                  <a:gd name="TY9" fmla="*/ 15 h 50"/>
                  <a:gd name="TX10" fmla="*/ 81 w 83"/>
                  <a:gd name="TY10" fmla="*/ 6 h 50"/>
                  <a:gd name="TX11" fmla="*/ 81 w 83"/>
                  <a:gd name="TY11" fmla="*/ 0 h 50"/>
                  <a:gd name="TX12" fmla="*/ 70 w 83"/>
                  <a:gd name="TY12" fmla="*/ 10 h 5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</a:cxnLst>
                <a:rect l="l" t="t" r="r" b="b"/>
                <a:pathLst>
                  <a:path w="83" h="50">
                    <a:moveTo>
                      <a:pt x="70" y="10"/>
                    </a:moveTo>
                    <a:lnTo>
                      <a:pt x="55" y="10"/>
                    </a:lnTo>
                    <a:lnTo>
                      <a:pt x="36" y="26"/>
                    </a:lnTo>
                    <a:lnTo>
                      <a:pt x="25" y="20"/>
                    </a:lnTo>
                    <a:lnTo>
                      <a:pt x="0" y="41"/>
                    </a:lnTo>
                    <a:lnTo>
                      <a:pt x="0" y="48"/>
                    </a:lnTo>
                    <a:lnTo>
                      <a:pt x="25" y="26"/>
                    </a:lnTo>
                    <a:lnTo>
                      <a:pt x="36" y="31"/>
                    </a:lnTo>
                    <a:lnTo>
                      <a:pt x="57" y="15"/>
                    </a:lnTo>
                    <a:lnTo>
                      <a:pt x="72" y="15"/>
                    </a:lnTo>
                    <a:lnTo>
                      <a:pt x="81" y="6"/>
                    </a:lnTo>
                    <a:lnTo>
                      <a:pt x="81" y="0"/>
                    </a:lnTo>
                    <a:lnTo>
                      <a:pt x="70" y="1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53" name="Rect 0"/>
          <p:cNvSpPr>
            <a:spLocks/>
          </p:cNvSpPr>
          <p:nvPr/>
        </p:nvSpPr>
        <p:spPr>
          <a:xfrm>
            <a:off x="1209675" y="4284345"/>
            <a:ext cx="3200400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연도별 유동인구 데이터</a:t>
            </a:r>
            <a:r>
              <a:rPr lang="en-US" alt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</a:t>
            </a:r>
            <a:r>
              <a:rPr lang="ko-KR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상주인구 데이터와 매칭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&gt; 간결한 문체를 사용해 효율적인 의사소통 진행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154" name="Rect 0"/>
          <p:cNvSpPr>
            <a:spLocks/>
          </p:cNvSpPr>
          <p:nvPr/>
        </p:nvSpPr>
        <p:spPr>
          <a:xfrm>
            <a:off x="4662170" y="3606800"/>
            <a:ext cx="3200400" cy="1385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oxide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(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ZnO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ZTO,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InO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ITO, IZO, IGZO),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Ti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/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TiN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Ta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/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TaN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Al</a:t>
            </a:r>
            <a:r>
              <a:rPr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Cu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W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Ru의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많은 종류</a:t>
            </a:r>
            <a:r>
              <a:rPr 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의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박막 </a:t>
            </a:r>
            <a:r>
              <a:rPr 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연구</a:t>
            </a:r>
            <a:r>
              <a:rPr lang="en-US" alt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경험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막질 분석 경험 다수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&gt; 새로운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물질이라도 기존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지식과 논문 검색을 통해 빠른 지식 습득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155" name="Rect 0"/>
          <p:cNvSpPr>
            <a:spLocks/>
          </p:cNvSpPr>
          <p:nvPr/>
        </p:nvSpPr>
        <p:spPr>
          <a:xfrm>
            <a:off x="8117205" y="2747645"/>
            <a:ext cx="3834130" cy="15703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P</a:t>
            </a:r>
            <a:r>
              <a:rPr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ython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을 활용한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공공데이터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분석 경험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엑셀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을 통한 장비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raw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data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가공, 분석 경험 다수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&gt; 박막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증착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장비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raw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data를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python을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활용한 장비 내 DC, RF,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gas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flow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압력, ESC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voltage등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부터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wafer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두께,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Rs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비저항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연관성 찾기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SEM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image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grain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image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공정 변화 전후 비교까지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647786" y="221218"/>
            <a:ext cx="2002471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한계점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 및 향후 과제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flipV="1">
            <a:off x="2793320" y="304802"/>
            <a:ext cx="9398680" cy="76583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9/10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80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21"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accent5">
              <a:lumMod val="50000"/>
              <a:alpha val="8674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744450" y="3430270"/>
            <a:ext cx="705642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200" dirty="0" err="1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Traffico</a:t>
            </a:r>
            <a:endParaRPr lang="ko-KR" altLang="en-US" sz="1200" dirty="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897120" y="6523990"/>
            <a:ext cx="2413635" cy="200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700">
                <a:solidFill>
                  <a:schemeClr val="bg1"/>
                </a:solidFill>
                <a:latin typeface="맑은 고딕" charset="0"/>
                <a:ea typeface="맑은 고딕" charset="0"/>
              </a:rPr>
              <a:t>Copyright ⓒ 2017. DingDingShop All rights Reserved </a:t>
            </a:r>
            <a:endParaRPr lang="ko-KR" altLang="en-US" sz="7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5341620" y="3077210"/>
            <a:ext cx="152463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40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감사합니다</a:t>
            </a:r>
            <a:endParaRPr lang="ko-KR" altLang="en-US" sz="240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</TotalTime>
  <Pages>12</Pages>
  <Words>687</Words>
  <Characters>0</Characters>
  <Application>Microsoft Office PowerPoint</Application>
  <DocSecurity>0</DocSecurity>
  <PresentationFormat>와이드스크린</PresentationFormat>
  <Lines>0</Lines>
  <Paragraphs>334</Paragraphs>
  <Slides>10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10</vt:i4>
      </vt:variant>
    </vt:vector>
  </HeadingPairs>
  <TitlesOfParts>
    <vt:vector size="22" baseType="lpstr">
      <vt:lpstr>KoPubWorld돋움체 Bold</vt:lpstr>
      <vt:lpstr>KoPubWorld돋움체 Light</vt:lpstr>
      <vt:lpstr>KoPubWorld돋움체 Medium</vt:lpstr>
      <vt:lpstr>KoPub돋움체 Bold</vt:lpstr>
      <vt:lpstr>나눔스퀘어_ac ExtraBold</vt:lpstr>
      <vt:lpstr>맑은 고딕</vt:lpstr>
      <vt:lpstr>Arial</vt:lpstr>
      <vt:lpstr>Calibri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허재은</dc:creator>
  <cp:lastModifiedBy>GREEN</cp:lastModifiedBy>
  <cp:revision>52</cp:revision>
  <dcterms:modified xsi:type="dcterms:W3CDTF">2022-05-30T05:15:21Z</dcterms:modified>
  <cp:version>9.103.97.45139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2022-03-10T00:00:00Z</vt:filetime>
  </property>
  <property fmtid="{D5CDD505-2E9C-101B-9397-08002B2CF9AE}" pid="3" name="Creator">
    <vt:lpwstr>PowerPoint용 Acrobat PDFMaker 19</vt:lpwstr>
  </property>
  <property fmtid="{D5CDD505-2E9C-101B-9397-08002B2CF9AE}" pid="4" name="LastSaved">
    <vt:filetime>2022-03-13T00:00:00Z</vt:filetime>
  </property>
</Properties>
</file>